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10" r:id="rId3"/>
    <p:sldId id="280" r:id="rId4"/>
    <p:sldId id="259" r:id="rId5"/>
    <p:sldId id="313" r:id="rId6"/>
    <p:sldId id="314" r:id="rId7"/>
    <p:sldId id="312" r:id="rId8"/>
    <p:sldId id="269" r:id="rId9"/>
    <p:sldId id="27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微软雅黑" panose="020B0503020204020204" pitchFamily="34" charset="-122"/>
      <p:regular r:id="rId18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4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>
        <p:guide orient="horz" pos="2122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685E3-2275-44E4-A82F-5A8247D81ED4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AEACF-2B53-4479-8B00-1BF5D88467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657DC-A158-4CB1-85DD-F459F1ABDB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27679-BCBD-48E5-8B40-F751F9D6098B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DE05-3C0D-4695-B7D7-4B96EE23BE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ECB27-8922-47C2-9DEF-D8B706B88A6A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80D5C-5495-4CDC-9104-31D587ECCF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hyperlink" Target="https://chinagp.net/magazine/magazinejournal/magazinejournaldetail?nian=2021&amp;qi=35&amp;id=5891" TargetMode="External"/><Relationship Id="rId4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61"/>
          <p:cNvSpPr>
            <a:spLocks noChangeArrowheads="1"/>
          </p:cNvSpPr>
          <p:nvPr/>
        </p:nvSpPr>
        <p:spPr bwMode="auto">
          <a:xfrm>
            <a:off x="13970" y="166370"/>
            <a:ext cx="616966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1.1 </a:t>
            </a:r>
            <a:r>
              <a:rPr lang="zh-CN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膝骨关节炎（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Osteoarthritis</a:t>
            </a:r>
            <a:r>
              <a:rPr lang="zh-CN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）的定义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54123" y="512140"/>
            <a:ext cx="3935359" cy="122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定义</a:t>
            </a:r>
            <a:endParaRPr lang="en-US" sz="1600" b="1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r>
              <a:rPr lang="en-US" altLang="id-ID" sz="105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   </a:t>
            </a:r>
            <a:r>
              <a:rPr lang="en-US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    OA</a:t>
            </a:r>
            <a:r>
              <a:rPr 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指由多种因素引起关节软骨（关节表面的“脆骨”）纤维化、皲裂、溃疡、脱失而导致的以</a:t>
            </a:r>
            <a:r>
              <a:rPr lang="id-ID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关节疼痛</a:t>
            </a:r>
            <a:r>
              <a:rPr 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为主要症状的退行性疾病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。</a:t>
            </a:r>
            <a:endParaRPr lang="zh-CN" altLang="id-ID" sz="1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29102" y="1857545"/>
            <a:ext cx="3935359" cy="141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分类</a:t>
            </a:r>
          </a:p>
          <a:p>
            <a:r>
              <a:rPr lang="en-US" altLang="zh-CN" sz="105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      </a:t>
            </a:r>
            <a:r>
              <a:rPr lang="en-US" alt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可</a:t>
            </a:r>
            <a:r>
              <a:rPr 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分为</a:t>
            </a:r>
            <a:r>
              <a:rPr lang="id-ID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原发性</a:t>
            </a:r>
            <a:r>
              <a:rPr 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和</a:t>
            </a:r>
            <a:r>
              <a:rPr lang="id-ID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继发性</a:t>
            </a:r>
            <a:r>
              <a:rPr 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。原发性 OA 多发生于中老年人群，无明确的全身或局部诱因，与遗传和体质因素有一定的关系。继发性 OA 可发生于青壮年，继发于创伤、炎症、关节不稳定、积累性劳损或先天性疾病等。</a:t>
            </a:r>
            <a:endParaRPr lang="id-ID" sz="1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28815" y="3109595"/>
            <a:ext cx="2012315" cy="1660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症状</a:t>
            </a:r>
            <a:endParaRPr lang="en-US" sz="1600" b="1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关节疼痛及压痛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关节活动受限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关节畸形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4.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骨摩擦音（感）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5.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肌肉萎缩</a:t>
            </a:r>
            <a:endParaRPr lang="zh-CN" altLang="id-ID" sz="1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7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28815" y="4770120"/>
            <a:ext cx="1769110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风险因素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年龄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性别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肥胖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4.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关节损伤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5.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某些职业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6.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遗传</a:t>
            </a:r>
            <a:endParaRPr kumimoji="0" lang="zh-CN" alt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7. </a:t>
            </a:r>
            <a:r>
              <a:rPr lang="zh-CN" altLang="id-ID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骨骼畸形</a:t>
            </a:r>
            <a:endParaRPr lang="zh-CN" altLang="id-ID" sz="1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1028447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30" y="2175149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1594" y="3648314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5253791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6" name="任意多边形 2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96606" y="910491"/>
            <a:ext cx="3279466" cy="6596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18" name="图片 17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5" y="1857375"/>
            <a:ext cx="4481830" cy="390080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0 L 2.08333E-6 0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26" grpId="0" bldLvl="0" animBg="1"/>
      <p:bldP spid="26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61"/>
          <p:cNvSpPr>
            <a:spLocks noChangeArrowheads="1"/>
          </p:cNvSpPr>
          <p:nvPr/>
        </p:nvSpPr>
        <p:spPr bwMode="auto">
          <a:xfrm>
            <a:off x="13970" y="166370"/>
            <a:ext cx="4298315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1.2 </a:t>
            </a:r>
            <a:r>
              <a:rPr lang="zh-CN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膝骨关节炎研究现状（国内）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28815" y="313690"/>
            <a:ext cx="4897120" cy="2114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OA好发于中老年人群，发病率高，65岁以上的人群50%以上为OA患者。累及部位包括膝、髋、踝、手和脊柱（颈椎、腰椎）等关节</a:t>
            </a: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</a:t>
            </a:r>
            <a:endParaRPr lang="en-US" altLang="zh-CN" sz="1400" b="1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来自中国健康与养老追踪调查数据库(China Health and Retirement Longitudinal Study,CHARLS)的研究结果显示</a:t>
            </a: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：</a:t>
            </a:r>
          </a:p>
          <a:p>
            <a:pPr>
              <a:lnSpc>
                <a:spcPct val="120000"/>
              </a:lnSpc>
            </a:pPr>
            <a:endParaRPr lang="en-US" altLang="zh-CN" sz="1400" b="1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 我国膝关节症状性OA（膝关节Kellgren &amp; Lawrence评分≥2分，同时存在膝关节疼痛）的患病率为8.1%；</a:t>
            </a:r>
          </a:p>
        </p:txBody>
      </p:sp>
      <p:sp>
        <p:nvSpPr>
          <p:cNvPr id="15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54215" y="2824480"/>
            <a:ext cx="44291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2. 膝骨关节炎女性（10.3%）患病率高于男性（5.7%）；</a:t>
            </a:r>
          </a:p>
        </p:txBody>
      </p:sp>
      <p:sp>
        <p:nvSpPr>
          <p:cNvPr id="16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28815" y="3527425"/>
            <a:ext cx="432435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3. 呈现明显的地域差异，即西南地区(13.7%)和西北地区(10.8%)最高，华北地区(5.4%)和东部沿海地区(5.5%)相对较低。</a:t>
            </a:r>
          </a:p>
        </p:txBody>
      </p:sp>
      <p:sp>
        <p:nvSpPr>
          <p:cNvPr id="17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28815" y="4610100"/>
            <a:ext cx="42468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4. 从区域特征来看，农村地区膝关节症状性OA患病率高于城市地区。</a:t>
            </a: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1998092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30" y="2968899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3943589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4993441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6" name="任意多边形 2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96606" y="910491"/>
            <a:ext cx="3279466" cy="6596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482725"/>
            <a:ext cx="5325745" cy="261175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4600575"/>
            <a:ext cx="5325110" cy="1553845"/>
          </a:xfrm>
          <a:prstGeom prst="rect">
            <a:avLst/>
          </a:prstGeom>
        </p:spPr>
      </p:pic>
      <p:sp>
        <p:nvSpPr>
          <p:cNvPr id="33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54215" y="5528310"/>
            <a:ext cx="40786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5. 受教育年限较长或居住在较发达地区的人，其膝关节OA的发病率远低于同龄人。</a:t>
            </a:r>
          </a:p>
        </p:txBody>
      </p:sp>
      <p:sp>
        <p:nvSpPr>
          <p:cNvPr id="34" name="任意多边形 3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5887521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0 L 2.08333E-6 0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26" grpId="0" animBg="1"/>
      <p:bldP spid="26" grpId="1" animBg="1"/>
      <p:bldP spid="33" grpId="0"/>
      <p:bldP spid="34" grpId="0" bldLvl="0" animBg="1"/>
      <p:bldP spid="34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ïşḻïďê-文本框 17"/>
          <p:cNvSpPr txBox="1"/>
          <p:nvPr/>
        </p:nvSpPr>
        <p:spPr>
          <a:xfrm>
            <a:off x="4853065" y="1242299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临床诊断</a:t>
            </a:r>
          </a:p>
        </p:txBody>
      </p:sp>
      <p:sp>
        <p:nvSpPr>
          <p:cNvPr id="39" name="ïşḻïďê-文本框 26"/>
          <p:cNvSpPr txBox="1"/>
          <p:nvPr/>
        </p:nvSpPr>
        <p:spPr>
          <a:xfrm>
            <a:off x="2209800" y="4537075"/>
            <a:ext cx="7771130" cy="1339215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id-ID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 </a:t>
            </a:r>
            <a:r>
              <a:rPr kumimoji="0" lang="id-ID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根据患者病史、症状、体征和影像学表现可做出诊断。KOA诊断标准(表1)参考美国风湿病学会标准、欧洲抗风湿联盟的诊断建议及国际骨关节炎研究学会的MRI诊断研究</a:t>
            </a:r>
            <a:r>
              <a:rPr kumimoji="0" lang="zh-CN" altLang="id-ID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</a:t>
            </a:r>
            <a:endParaRPr kumimoji="0" lang="zh-CN" altLang="id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315" y="2115820"/>
            <a:ext cx="6391275" cy="2276475"/>
          </a:xfrm>
          <a:prstGeom prst="rect">
            <a:avLst/>
          </a:prstGeom>
        </p:spPr>
      </p:pic>
      <p:sp>
        <p:nvSpPr>
          <p:cNvPr id="13" name="Rectangle 161"/>
          <p:cNvSpPr>
            <a:spLocks noChangeArrowheads="1"/>
          </p:cNvSpPr>
          <p:nvPr/>
        </p:nvSpPr>
        <p:spPr bwMode="auto">
          <a:xfrm>
            <a:off x="13970" y="166370"/>
            <a:ext cx="447675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1.2 </a:t>
            </a:r>
            <a:r>
              <a:rPr lang="zh-CN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膝骨关节炎研究现状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ïşḻïďê-文本框 17"/>
          <p:cNvSpPr txBox="1"/>
          <p:nvPr/>
        </p:nvSpPr>
        <p:spPr>
          <a:xfrm>
            <a:off x="4804805" y="850504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中医辨证分型</a:t>
            </a:r>
          </a:p>
        </p:txBody>
      </p:sp>
      <p:sp>
        <p:nvSpPr>
          <p:cNvPr id="39" name="ïşḻïďê-文本框 26"/>
          <p:cNvSpPr txBox="1"/>
          <p:nvPr/>
        </p:nvSpPr>
        <p:spPr>
          <a:xfrm>
            <a:off x="1736090" y="4125595"/>
            <a:ext cx="8719820" cy="2427605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</a:t>
            </a:r>
            <a:r>
              <a:rPr kumimoji="0" lang="zh-CN" altLang="id-ID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目前骨与关节退行性疾病是骨伤科的的优势病种，而非手术疗法在该类疾病中临床应用最多。在非手术疗法中，</a:t>
            </a:r>
            <a:r>
              <a:rPr kumimoji="0" lang="zh-CN" altLang="id-ID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中医药治疗历史悠久，中药、手法、针灸和传统功能锻炼等是常用的特色疗法</a:t>
            </a:r>
            <a:r>
              <a:rPr kumimoji="0" lang="zh-CN" altLang="id-ID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id-ID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</a:t>
            </a:r>
            <a:r>
              <a:rPr kumimoji="0" lang="zh-CN" altLang="id-ID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近年来研究已证实</a:t>
            </a:r>
            <a:r>
              <a:rPr kumimoji="0" lang="zh-CN" altLang="id-ID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针刺治疗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KOA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具有良好效果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，经典名方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独活寄生汤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以及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中成药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也能够有效改善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KOA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患者膝关节疼痛、功能障碍等症状体征，且安全性相对较好。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		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  <a:hlinkClick r:id="rId5" action="ppaction://hlinkfile"/>
              </a:rPr>
              <a:t>——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  <a:hlinkClick r:id="rId5" action="ppaction://hlinkfile"/>
              </a:rPr>
              <a:t>《中医药防治骨与关节退行性疾病的优势、关键问题及研究策略》</a:t>
            </a:r>
          </a:p>
        </p:txBody>
      </p:sp>
      <p:sp>
        <p:nvSpPr>
          <p:cNvPr id="13" name="Rectangle 161"/>
          <p:cNvSpPr>
            <a:spLocks noChangeArrowheads="1"/>
          </p:cNvSpPr>
          <p:nvPr/>
        </p:nvSpPr>
        <p:spPr bwMode="auto">
          <a:xfrm>
            <a:off x="13970" y="166370"/>
            <a:ext cx="447675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1.2 </a:t>
            </a:r>
            <a:r>
              <a:rPr lang="zh-CN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膝骨关节炎研究现状（中医）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41905" y="2342515"/>
            <a:ext cx="7105650" cy="1676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34820" y="1595755"/>
            <a:ext cx="86258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中医</a:t>
            </a:r>
            <a:r>
              <a:rPr lang="id-ID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将KOA分为</a:t>
            </a:r>
            <a:r>
              <a:rPr lang="id-ID" altLang="zh-CN" sz="2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气滞血瘀</a:t>
            </a:r>
            <a:r>
              <a:rPr lang="id-ID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、</a:t>
            </a:r>
            <a:r>
              <a:rPr lang="id-ID" altLang="zh-CN" sz="2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风寒湿痹</a:t>
            </a:r>
            <a:r>
              <a:rPr lang="id-ID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、</a:t>
            </a:r>
            <a:r>
              <a:rPr lang="id-ID" altLang="zh-CN" sz="2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肝肾亏虚</a:t>
            </a:r>
            <a:r>
              <a:rPr lang="id-ID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和</a:t>
            </a:r>
            <a:r>
              <a:rPr lang="id-ID" altLang="zh-CN" sz="2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湿热蕴结</a:t>
            </a:r>
            <a:r>
              <a:rPr lang="id-ID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四型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ïşḻïďê-文本框 17"/>
          <p:cNvSpPr txBox="1"/>
          <p:nvPr/>
        </p:nvSpPr>
        <p:spPr>
          <a:xfrm>
            <a:off x="4851795" y="1364219"/>
            <a:ext cx="2486277" cy="458793"/>
          </a:xfrm>
          <a:prstGeom prst="rect">
            <a:avLst/>
          </a:prstGeom>
        </p:spPr>
        <p:txBody>
          <a:bodyPr wrap="none" lIns="72000" tIns="72000" rIns="72000" bIns="7200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KOA分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期</a:t>
            </a:r>
          </a:p>
        </p:txBody>
      </p:sp>
      <p:sp>
        <p:nvSpPr>
          <p:cNvPr id="39" name="ïşḻïďê-文本框 26"/>
          <p:cNvSpPr txBox="1"/>
          <p:nvPr/>
        </p:nvSpPr>
        <p:spPr>
          <a:xfrm>
            <a:off x="1713230" y="4537075"/>
            <a:ext cx="9417050" cy="1339215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目前KOA分期有多种方法，主要有Kellgren-Lawrence放射学诊断分级(表3)和软骨损伤的MRI分级(表4)</a:t>
            </a:r>
            <a:r>
              <a:rPr kumimoji="0" lang="zh-CN" altLang="id-ID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，均包含在膝骨关节炎数据集中。</a:t>
            </a:r>
          </a:p>
        </p:txBody>
      </p:sp>
      <p:sp>
        <p:nvSpPr>
          <p:cNvPr id="13" name="Rectangle 161"/>
          <p:cNvSpPr>
            <a:spLocks noChangeArrowheads="1"/>
          </p:cNvSpPr>
          <p:nvPr/>
        </p:nvSpPr>
        <p:spPr bwMode="auto">
          <a:xfrm>
            <a:off x="13970" y="166370"/>
            <a:ext cx="447675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1.2 </a:t>
            </a:r>
            <a:r>
              <a:rPr lang="zh-CN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膝骨关节炎研究现状（西医）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30" y="2382520"/>
            <a:ext cx="4286250" cy="1743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75" y="2353945"/>
            <a:ext cx="4305300" cy="1771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61"/>
          <p:cNvSpPr>
            <a:spLocks noChangeArrowheads="1"/>
          </p:cNvSpPr>
          <p:nvPr/>
        </p:nvSpPr>
        <p:spPr bwMode="auto">
          <a:xfrm>
            <a:off x="13970" y="166370"/>
            <a:ext cx="447675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1.3 </a:t>
            </a:r>
            <a:r>
              <a:rPr lang="zh-CN" altLang="id-ID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研究意义</a:t>
            </a:r>
          </a:p>
        </p:txBody>
      </p:sp>
      <p:sp>
        <p:nvSpPr>
          <p:cNvPr id="14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54215" y="633095"/>
            <a:ext cx="4958715" cy="1660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项目意义</a:t>
            </a:r>
            <a:endParaRPr lang="en-US" sz="1600" b="1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 推进中医药创新发展并支撑健康中国建设是国家重大战略布局，本实验室积极响应国家政策和社会需求，瞄准中医药现代化关键科学问题及智能化发展目标，</a:t>
            </a:r>
            <a:r>
              <a:rPr 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利用新一代信息技术为中医药事业赋能</a:t>
            </a:r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，引领中医药现代化发展，助力广东中医药产业和健康服务体系转型升级。</a:t>
            </a:r>
          </a:p>
        </p:txBody>
      </p:sp>
      <p:sp>
        <p:nvSpPr>
          <p:cNvPr id="15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54215" y="2140585"/>
            <a:ext cx="4732020" cy="1660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社会意义</a:t>
            </a:r>
            <a:endParaRPr lang="en-US" sz="1600" b="1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我国</a:t>
            </a:r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患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膝骨关节炎</a:t>
            </a:r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病人数多，致残率高，对社会和家庭均造成巨大经济负担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。随着我国人口老龄化程度加深，</a:t>
            </a: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OA的发病率还有逐渐上升的趋势。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优化膝骨关节炎的诊断</a:t>
            </a:r>
          </a:p>
          <a:p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方法，</a:t>
            </a: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有利于病患及早发现并治疗，减轻家庭和社会的经济负担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</a:t>
            </a:r>
          </a:p>
        </p:txBody>
      </p:sp>
      <p:sp>
        <p:nvSpPr>
          <p:cNvPr id="16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54215" y="3681095"/>
            <a:ext cx="4732020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中医诊断意义</a:t>
            </a:r>
            <a:endParaRPr lang="en-US" sz="1600" b="1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 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西医诊断条件苛刻，成本较高，西方国家患者人数较我国少。而中医诊断</a:t>
            </a:r>
            <a:r>
              <a:rPr lang="zh-CN" sz="14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便捷快速</a:t>
            </a:r>
            <a:r>
              <a:rPr 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且</a:t>
            </a:r>
            <a:r>
              <a:rPr sz="1400" b="1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费用经济</a:t>
            </a:r>
            <a:r>
              <a:rPr lang="zh-CN" sz="1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，结合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我国患病人数基数大和消费水平的基本情况，相比起西医，</a:t>
            </a: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中医更适合作为膝骨关节炎的优先诊断方法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。</a:t>
            </a:r>
          </a:p>
        </p:txBody>
      </p:sp>
      <p:sp>
        <p:nvSpPr>
          <p:cNvPr id="17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028815" y="5048885"/>
            <a:ext cx="4756785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科研意义</a:t>
            </a:r>
            <a:endParaRPr lang="en-US" sz="1600" b="1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        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探讨传统的</a:t>
            </a: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特征选择方法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与</a:t>
            </a:r>
            <a:r>
              <a:rPr lang="zh-CN" altLang="en-US" sz="1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深度学习方法</a:t>
            </a:r>
            <a:r>
              <a:rPr lang="zh-CN" altLang="en-US" sz="14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在特征选择上的性能对比，深度学习方法学习出来的无物理含义无解释性的特征，性能是否会比基于统计学方法有物理含义的机器学习方法更好。</a:t>
            </a: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1252602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30" y="2796179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4214734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452229" y="5632886"/>
            <a:ext cx="748325" cy="11311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668020" y="1548765"/>
            <a:ext cx="5238750" cy="45148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0.19004 L -8.33333E-7 1.85185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1"/>
          <p:cNvSpPr>
            <a:spLocks noChangeArrowheads="1"/>
          </p:cNvSpPr>
          <p:nvPr/>
        </p:nvSpPr>
        <p:spPr bwMode="auto">
          <a:xfrm>
            <a:off x="0" y="146685"/>
            <a:ext cx="4476750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3.1 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特征选择简介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lang="zh-CN" altLang="en-US" sz="2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3" y="1696085"/>
            <a:ext cx="5262245" cy="18186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575" y="2074228"/>
            <a:ext cx="5604510" cy="1062355"/>
          </a:xfrm>
          <a:prstGeom prst="rect">
            <a:avLst/>
          </a:prstGeom>
        </p:spPr>
      </p:pic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5557416" y="248012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2285365" y="4309110"/>
            <a:ext cx="7621905" cy="11734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>
              <a:lnSpc>
                <a:spcPct val="110000"/>
              </a:lnSpc>
            </a:pPr>
            <a:r>
              <a:rPr lang="en-US" altLang="zh-CN" sz="1400" b="0" dirty="0">
                <a:latin typeface="+mn-ea"/>
                <a:cs typeface="+mn-ea"/>
              </a:rPr>
              <a:t> </a:t>
            </a:r>
            <a:r>
              <a:rPr lang="zh-CN" sz="1600" b="0" dirty="0">
                <a:latin typeface="+mn-ea"/>
                <a:cs typeface="+mn-ea"/>
              </a:rPr>
              <a:t>特征选择是特征工程里的一个重要问题，其目标是</a:t>
            </a:r>
            <a:r>
              <a:rPr lang="zh-CN" sz="1600" b="1" dirty="0">
                <a:latin typeface="+mn-ea"/>
                <a:cs typeface="+mn-ea"/>
              </a:rPr>
              <a:t>寻找最优特征子集</a:t>
            </a:r>
            <a:r>
              <a:rPr lang="zh-CN" sz="1600" b="0" dirty="0">
                <a:latin typeface="+mn-ea"/>
                <a:cs typeface="+mn-ea"/>
              </a:rPr>
              <a:t>。</a:t>
            </a:r>
          </a:p>
          <a:p>
            <a:pPr indent="266700">
              <a:lnSpc>
                <a:spcPct val="110000"/>
              </a:lnSpc>
            </a:pPr>
            <a:endParaRPr lang="zh-CN" sz="1600" b="0" dirty="0">
              <a:latin typeface="+mn-ea"/>
              <a:cs typeface="+mn-ea"/>
            </a:endParaRPr>
          </a:p>
          <a:p>
            <a:pPr indent="266700">
              <a:lnSpc>
                <a:spcPct val="110000"/>
              </a:lnSpc>
            </a:pPr>
            <a:r>
              <a:rPr lang="en-US" altLang="zh-CN" sz="1600" b="0" dirty="0">
                <a:latin typeface="+mn-ea"/>
                <a:cs typeface="+mn-ea"/>
              </a:rPr>
              <a:t> </a:t>
            </a:r>
            <a:r>
              <a:rPr lang="zh-CN" sz="1600" b="0" dirty="0">
                <a:latin typeface="+mn-ea"/>
                <a:cs typeface="+mn-ea"/>
              </a:rPr>
              <a:t>特征选择能</a:t>
            </a:r>
            <a:r>
              <a:rPr lang="zh-CN" sz="1600" b="1" dirty="0">
                <a:latin typeface="+mn-ea"/>
                <a:cs typeface="+mn-ea"/>
              </a:rPr>
              <a:t>剔除不相关</a:t>
            </a:r>
            <a:r>
              <a:rPr lang="en-US" sz="1600" b="1" dirty="0">
                <a:latin typeface="+mn-ea"/>
                <a:cs typeface="+mn-ea"/>
              </a:rPr>
              <a:t>(irrelevant)</a:t>
            </a:r>
            <a:r>
              <a:rPr lang="zh-CN" sz="1600" b="1" dirty="0">
                <a:latin typeface="+mn-ea"/>
                <a:cs typeface="+mn-ea"/>
              </a:rPr>
              <a:t>或冗余</a:t>
            </a:r>
            <a:r>
              <a:rPr lang="en-US" sz="1600" b="1" dirty="0">
                <a:latin typeface="+mn-ea"/>
                <a:cs typeface="+mn-ea"/>
              </a:rPr>
              <a:t>(redundant )</a:t>
            </a:r>
            <a:r>
              <a:rPr lang="zh-CN" sz="1600" b="1" dirty="0">
                <a:latin typeface="+mn-ea"/>
                <a:cs typeface="+mn-ea"/>
              </a:rPr>
              <a:t>的特征</a:t>
            </a:r>
            <a:r>
              <a:rPr lang="zh-CN" sz="1600" b="0" dirty="0">
                <a:latin typeface="+mn-ea"/>
                <a:cs typeface="+mn-ea"/>
              </a:rPr>
              <a:t>，从而达到</a:t>
            </a:r>
            <a:r>
              <a:rPr lang="zh-CN" sz="1600" b="1" dirty="0">
                <a:latin typeface="+mn-ea"/>
                <a:cs typeface="+mn-ea"/>
              </a:rPr>
              <a:t>减少特征个数、提高模型精确度、减少运行时间</a:t>
            </a:r>
            <a:r>
              <a:rPr lang="zh-CN" sz="1600" b="0" dirty="0">
                <a:latin typeface="+mn-ea"/>
                <a:cs typeface="+mn-ea"/>
              </a:rPr>
              <a:t>为目的。</a:t>
            </a:r>
            <a:endParaRPr lang="zh-CN" altLang="en-US" sz="1600" b="0" dirty="0">
              <a:latin typeface="+mn-ea"/>
              <a:cs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2" t="49529" r="1"/>
          <a:stretch>
            <a:fillRect/>
          </a:stretch>
        </p:blipFill>
        <p:spPr>
          <a:xfrm>
            <a:off x="-17253" y="-34506"/>
            <a:ext cx="12209253" cy="36921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66459" y="2268008"/>
            <a:ext cx="23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WHAT IS A SOLUTION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Rectangle 161"/>
          <p:cNvSpPr>
            <a:spLocks noChangeArrowheads="1"/>
          </p:cNvSpPr>
          <p:nvPr/>
        </p:nvSpPr>
        <p:spPr bwMode="auto">
          <a:xfrm>
            <a:off x="7992021" y="2944204"/>
            <a:ext cx="243610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Lorem ipsum dolor sit amet, consectetur adipiscing elit, </a:t>
            </a:r>
            <a:r>
              <a: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sed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,</a:t>
            </a:r>
            <a:r>
              <a:rPr kumimoji="0" lang="id-ID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Lorem ipsum dolor sit amet, consectetur adipiscing elit, sed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6298" y="1338456"/>
            <a:ext cx="10067016" cy="4581138"/>
          </a:xfrm>
          <a:prstGeom prst="rect">
            <a:avLst/>
          </a:prstGeom>
          <a:solidFill>
            <a:schemeClr val="bg1"/>
          </a:solidFill>
          <a:ln>
            <a:solidFill>
              <a:srgbClr val="F0F0F0"/>
            </a:solidFill>
          </a:ln>
          <a:effectLst>
            <a:glow rad="25400">
              <a:schemeClr val="bg1">
                <a:lumMod val="95000"/>
                <a:alpha val="40000"/>
              </a:schemeClr>
            </a:glow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84917" y="2637155"/>
            <a:ext cx="9440563" cy="2142954"/>
            <a:chOff x="1301659" y="2888426"/>
            <a:chExt cx="2673985" cy="2142954"/>
          </a:xfrm>
        </p:grpSpPr>
        <p:sp>
          <p:nvSpPr>
            <p:cNvPr id="16" name="文本框 15"/>
            <p:cNvSpPr txBox="1"/>
            <p:nvPr/>
          </p:nvSpPr>
          <p:spPr>
            <a:xfrm>
              <a:off x="2302187" y="2888426"/>
              <a:ext cx="77320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中医学意义</a:t>
              </a:r>
            </a:p>
          </p:txBody>
        </p:sp>
        <p:sp>
          <p:nvSpPr>
            <p:cNvPr id="17" name="Rectangle 161"/>
            <p:cNvSpPr>
              <a:spLocks noChangeArrowheads="1"/>
            </p:cNvSpPr>
            <p:nvPr/>
          </p:nvSpPr>
          <p:spPr bwMode="auto">
            <a:xfrm>
              <a:off x="1301659" y="3880296"/>
              <a:ext cx="2673985" cy="115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         </a:t>
              </a:r>
              <a:r>
                <a:rPr kumimoji="0" 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膝骨关节病作为</a:t>
              </a:r>
              <a:r>
                <a:rPr kumimoji="0" 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中医优势病种</a:t>
              </a:r>
              <a:r>
                <a:rPr kumimoji="0" 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，其</a:t>
              </a:r>
              <a:r>
                <a:rPr kumimoji="0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中医数据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在</a:t>
              </a:r>
              <a:r>
                <a:rPr kumimoji="0" 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统计特征选择中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起到了</a:t>
              </a:r>
              <a:r>
                <a:rPr kumimoji="0" 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关键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作用；中医的</a:t>
              </a:r>
              <a:r>
                <a:rPr kumimoji="0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脉诊、舌色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等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“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望闻问切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”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的数据相比起西医</a:t>
              </a:r>
              <a:r>
                <a:rPr kumimoji="0" 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的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线、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CT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等</a:t>
              </a:r>
              <a:r>
                <a:rPr kumimoji="0" 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光学诊断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数据</a:t>
              </a: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，</a:t>
              </a:r>
              <a:r>
                <a:rPr kumimoji="0" 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诊断起来更加</a:t>
              </a:r>
              <a:r>
                <a:rPr sz="16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安全可靠</a:t>
              </a:r>
              <a:r>
                <a:rPr lang="zh-CN" sz="16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、便捷快速且</a:t>
              </a:r>
              <a:r>
                <a:rPr sz="16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费用经济</a:t>
              </a:r>
              <a:r>
                <a:rPr lang="zh-CN" sz="1600" b="1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，在达到高识别率的同时也能</a:t>
              </a:r>
              <a:r>
                <a:rPr sz="1600" b="1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反映</a:t>
              </a:r>
              <a:r>
                <a:rPr lang="zh-CN" sz="1600" b="1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部分</a:t>
              </a:r>
              <a:r>
                <a:rPr sz="1600" b="1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骨关节病症的隐含细节</a:t>
              </a:r>
              <a:r>
                <a:rPr sz="16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Calibri" panose="020F0502020204030204" pitchFamily="34" charset="0"/>
                </a:rPr>
                <a:t>。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913666" y="3496303"/>
              <a:ext cx="1449977" cy="144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046298" y="1350883"/>
            <a:ext cx="10074583" cy="315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任意多边形 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4602376" y="3237045"/>
            <a:ext cx="1662751" cy="25134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C0000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881aaf-2239-48c6-b76f-4a4ecba9c15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881aaf-2239-48c6-b76f-4a4ecba9c15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40,&quot;width&quot;:1119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881aaf-2239-48c6-b76f-4a4ecba9c15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881aaf-2239-48c6-b76f-4a4ecba9c15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0tyka2w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34F56"/>
      </a:accent1>
      <a:accent2>
        <a:srgbClr val="F34F56"/>
      </a:accent2>
      <a:accent3>
        <a:srgbClr val="5A6C90"/>
      </a:accent3>
      <a:accent4>
        <a:srgbClr val="434F5A"/>
      </a:accent4>
      <a:accent5>
        <a:srgbClr val="A5A5A5"/>
      </a:accent5>
      <a:accent6>
        <a:srgbClr val="44546A"/>
      </a:accent6>
      <a:hlink>
        <a:srgbClr val="F34F56"/>
      </a:hlink>
      <a:folHlink>
        <a:srgbClr val="BFBFBF"/>
      </a:folHlink>
    </a:clrScheme>
    <a:fontScheme name="c0tyka2w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1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34F56"/>
    </a:accent1>
    <a:accent2>
      <a:srgbClr val="F34F56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F34F5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715</Words>
  <Application>Microsoft Office PowerPoint</Application>
  <PresentationFormat>Widescreen</PresentationFormat>
  <Paragraphs>59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微软雅黑</vt:lpstr>
      <vt:lpstr>Arial</vt:lpstr>
      <vt:lpstr>Calibri</vt:lpstr>
      <vt:lpstr>Office 主题​​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阮 炜霖</cp:lastModifiedBy>
  <cp:revision>66</cp:revision>
  <dcterms:created xsi:type="dcterms:W3CDTF">2017-08-04T00:54:00Z</dcterms:created>
  <dcterms:modified xsi:type="dcterms:W3CDTF">2022-01-12T16:05:25Z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505BCBFAD7F549FDB5598968B9D020DE</vt:lpwstr>
  </property>
</Properties>
</file>